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"/>
  </p:notesMasterIdLst>
  <p:handoutMasterIdLst>
    <p:handoutMasterId r:id="rId5"/>
  </p:handoutMasterIdLst>
  <p:sldIdLst>
    <p:sldId id="293" r:id="rId2"/>
    <p:sldId id="334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0051"/>
    <a:srgbClr val="003058"/>
    <a:srgbClr val="00101E"/>
    <a:srgbClr val="9FD4FF"/>
    <a:srgbClr val="362635"/>
    <a:srgbClr val="C9B3C7"/>
    <a:srgbClr val="533B51"/>
    <a:srgbClr val="3A461A"/>
    <a:srgbClr val="BACF7F"/>
    <a:srgbClr val="677B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7486" autoAdjust="0"/>
  </p:normalViewPr>
  <p:slideViewPr>
    <p:cSldViewPr>
      <p:cViewPr varScale="1">
        <p:scale>
          <a:sx n="111" d="100"/>
          <a:sy n="111" d="100"/>
        </p:scale>
        <p:origin x="90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FY21 Revenue FYE +100%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FY21 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7D05-49EF-BB69-02BE6DF5DA2F}"/>
              </c:ext>
            </c:extLst>
          </c:dPt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"$"#,##0_);[Red]\("$"#,##0\)</c:formatCode>
                <c:ptCount val="1"/>
                <c:pt idx="0">
                  <c:v>5666838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05-49EF-BB69-02BE6DF5DA2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YTD June 2021 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"$"#,##0_);[Red]\("$"#,##0\)</c:formatCode>
                <c:ptCount val="1"/>
                <c:pt idx="0">
                  <c:v>11349793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05-49EF-BB69-02BE6DF5DA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23061248"/>
        <c:axId val="1423059584"/>
      </c:barChart>
      <c:catAx>
        <c:axId val="1423061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3059584"/>
        <c:crosses val="autoZero"/>
        <c:auto val="1"/>
        <c:lblAlgn val="ctr"/>
        <c:lblOffset val="100"/>
        <c:noMultiLvlLbl val="0"/>
      </c:catAx>
      <c:valAx>
        <c:axId val="1423059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_);[Red]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3061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6326132310384279E-2"/>
          <c:y val="0.81141076115485578"/>
          <c:w val="0.84734739888283195"/>
          <c:h val="0.157339238845144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FY21 Grant Tracking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FY21 Budget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Through June 2021</c:v>
                </c:pt>
              </c:strCache>
            </c:strRef>
          </c:cat>
          <c:val>
            <c:numRef>
              <c:f>Sheet1!$B$2</c:f>
              <c:numCache>
                <c:formatCode>"$"#,##0_);[Red]\("$"#,##0\)</c:formatCode>
                <c:ptCount val="1"/>
                <c:pt idx="0">
                  <c:v>2219970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27-4B9B-B5C3-05D5599660F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Grants Pending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Through June 2021</c:v>
                </c:pt>
              </c:strCache>
            </c:strRef>
          </c:cat>
          <c:val>
            <c:numRef>
              <c:f>Sheet1!$C$2</c:f>
              <c:numCache>
                <c:formatCode>"$"#,##0_);[Red]\("$"#,##0\)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27-4B9B-B5C3-05D5599660F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Grants Awarded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Through June 2021</c:v>
                </c:pt>
              </c:strCache>
            </c:strRef>
          </c:cat>
          <c:val>
            <c:numRef>
              <c:f>Sheet1!$D$2</c:f>
              <c:numCache>
                <c:formatCode>"$"#,##0_);[Red]\("$"#,##0\)</c:formatCode>
                <c:ptCount val="1"/>
                <c:pt idx="0">
                  <c:v>2841699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27-4B9B-B5C3-05D5599660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23061248"/>
        <c:axId val="1423059584"/>
      </c:barChart>
      <c:catAx>
        <c:axId val="1423061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3059584"/>
        <c:crosses val="autoZero"/>
        <c:auto val="1"/>
        <c:lblAlgn val="ctr"/>
        <c:lblOffset val="100"/>
        <c:noMultiLvlLbl val="0"/>
      </c:catAx>
      <c:valAx>
        <c:axId val="1423059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_);[Red]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3061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50" baseline="0" dirty="0"/>
              <a:t>Retention of New COVID Crisis Donors (March 16 </a:t>
            </a:r>
            <a:r>
              <a:rPr lang="en-US" sz="1050" baseline="0" dirty="0" smtClean="0"/>
              <a:t>– June 30, 2020) </a:t>
            </a:r>
            <a:endParaRPr lang="en-US" sz="1050" baseline="0" dirty="0"/>
          </a:p>
          <a:p>
            <a:pPr>
              <a:defRPr/>
            </a:pPr>
            <a:r>
              <a:rPr lang="en-US" sz="1050" baseline="0" dirty="0"/>
              <a:t>Metric: Make a Second Gift </a:t>
            </a:r>
            <a:r>
              <a:rPr lang="en-US" sz="1050" baseline="0" dirty="0" smtClean="0"/>
              <a:t>within one year </a:t>
            </a:r>
            <a:endParaRPr lang="en-US" sz="1050" baseline="0" dirty="0"/>
          </a:p>
          <a:p>
            <a:pPr>
              <a:defRPr/>
            </a:pPr>
            <a:r>
              <a:rPr lang="en-US" sz="1050" baseline="0" dirty="0"/>
              <a:t>Goal: 14%          Status YTD: </a:t>
            </a:r>
            <a:r>
              <a:rPr lang="en-US" sz="1050" baseline="0" dirty="0" smtClean="0"/>
              <a:t>70%</a:t>
            </a:r>
            <a:endParaRPr lang="en-US" sz="1050" dirty="0"/>
          </a:p>
        </c:rich>
      </c:tx>
      <c:layout>
        <c:manualLayout>
          <c:xMode val="edge"/>
          <c:yMode val="edge"/>
          <c:x val="0.10103632805616612"/>
          <c:y val="1.51515151515151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FA4-4BEA-8D36-494F2EAD7E32}"/>
              </c:ext>
            </c:extLst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FA4-4BEA-8D36-494F2EAD7E3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New Crisis Donors 2,537</c:v>
                </c:pt>
                <c:pt idx="1">
                  <c:v>Gave a Second Gift 1,768 = 70%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 formatCode="General">
                  <c:v>769</c:v>
                </c:pt>
                <c:pt idx="1">
                  <c:v>1768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FA4-4BEA-8D36-494F2EAD7E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rgbClr val="262D35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50" baseline="0" dirty="0" smtClean="0"/>
              <a:t>Retention of New FY20 Donors Metric: Make a Second Gift</a:t>
            </a:r>
          </a:p>
          <a:p>
            <a:pPr>
              <a:defRPr/>
            </a:pPr>
            <a:r>
              <a:rPr lang="en-US" sz="1050" baseline="0" dirty="0" smtClean="0"/>
              <a:t>Goal: 25%	Status YTD: </a:t>
            </a:r>
            <a:r>
              <a:rPr lang="en-US" sz="1050" baseline="0" dirty="0" smtClean="0"/>
              <a:t>62%</a:t>
            </a:r>
            <a:endParaRPr lang="en-US" sz="1050" dirty="0"/>
          </a:p>
        </c:rich>
      </c:tx>
      <c:layout>
        <c:manualLayout>
          <c:xMode val="edge"/>
          <c:yMode val="edge"/>
          <c:x val="0.10103632805616612"/>
          <c:y val="1.51515151515151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951-4ADE-91C8-87E411EF6A27}"/>
              </c:ext>
            </c:extLst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951-4ADE-91C8-87E411EF6A27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EE1-417C-B2D3-F14FB44B5F2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2"/>
                <c:pt idx="0">
                  <c:v>FY20 New Donors 3,194</c:v>
                </c:pt>
                <c:pt idx="1">
                  <c:v>Gave a Second Gift 1,980 = 62%</c:v>
                </c:pt>
              </c:strCache>
            </c:strRef>
          </c:cat>
          <c:val>
            <c:numRef>
              <c:f>Sheet1!$B$2:$B$4</c:f>
              <c:numCache>
                <c:formatCode>#,##0</c:formatCode>
                <c:ptCount val="3"/>
                <c:pt idx="0">
                  <c:v>1214</c:v>
                </c:pt>
                <c:pt idx="1">
                  <c:v>1980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951-4ADE-91C8-87E411EF6A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rgbClr val="262D35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 smtClean="0"/>
              <a:t>Direct Mail FY21 Projected vs</a:t>
            </a:r>
            <a:r>
              <a:rPr lang="en-US" sz="1200" baseline="0" dirty="0" smtClean="0"/>
              <a:t> Actual Revenue through 06.30.2021</a:t>
            </a:r>
            <a:endParaRPr lang="en-US" sz="1200" dirty="0"/>
          </a:p>
        </c:rich>
      </c:tx>
      <c:layout>
        <c:manualLayout>
          <c:xMode val="edge"/>
          <c:yMode val="edge"/>
          <c:x val="0.197625"/>
          <c:y val="9.374999999999999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1357775590551174E-2"/>
          <c:y val="0.14092199803149608"/>
          <c:w val="0.92822555774278215"/>
          <c:h val="0.62739474528605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Projected Revenue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Jan - Feb +196%</c:v>
                </c:pt>
                <c:pt idx="1">
                  <c:v>Mar-Apr +21%</c:v>
                </c:pt>
                <c:pt idx="2">
                  <c:v>May-June +87%</c:v>
                </c:pt>
              </c:strCache>
            </c:strRef>
          </c:cat>
          <c:val>
            <c:numRef>
              <c:f>Sheet1!$B$2:$B$4</c:f>
              <c:numCache>
                <c:formatCode>"$"#,##0_);[Red]\("$"#,##0\)</c:formatCode>
                <c:ptCount val="3"/>
                <c:pt idx="0">
                  <c:v>61982</c:v>
                </c:pt>
                <c:pt idx="1">
                  <c:v>170182</c:v>
                </c:pt>
                <c:pt idx="2">
                  <c:v>83316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B2-4F8B-8FE9-30137FDBA5A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 Revenue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Jan - Feb +196%</c:v>
                </c:pt>
                <c:pt idx="1">
                  <c:v>Mar-Apr +21%</c:v>
                </c:pt>
                <c:pt idx="2">
                  <c:v>May-June +87%</c:v>
                </c:pt>
              </c:strCache>
            </c:strRef>
          </c:cat>
          <c:val>
            <c:numRef>
              <c:f>Sheet1!$C$2:$C$4</c:f>
              <c:numCache>
                <c:formatCode>"$"#,##0_);[Red]\("$"#,##0\)</c:formatCode>
                <c:ptCount val="3"/>
                <c:pt idx="0">
                  <c:v>184007</c:v>
                </c:pt>
                <c:pt idx="1">
                  <c:v>206999</c:v>
                </c:pt>
                <c:pt idx="2">
                  <c:v>155852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B2-4F8B-8FE9-30137FDBA5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98571376"/>
        <c:axId val="1298573456"/>
      </c:barChart>
      <c:catAx>
        <c:axId val="1298571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8573456"/>
        <c:crosses val="autoZero"/>
        <c:auto val="1"/>
        <c:lblAlgn val="ctr"/>
        <c:lblOffset val="100"/>
        <c:noMultiLvlLbl val="0"/>
      </c:catAx>
      <c:valAx>
        <c:axId val="1298573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_);[Red]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8571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 smtClean="0"/>
              <a:t>Direct Mail FY21 Projected vs</a:t>
            </a:r>
            <a:r>
              <a:rPr lang="en-US" sz="1200" baseline="0" dirty="0" smtClean="0"/>
              <a:t> Actual Responses through 06.30.2021</a:t>
            </a:r>
            <a:endParaRPr lang="en-US" sz="1200" dirty="0"/>
          </a:p>
        </c:rich>
      </c:tx>
      <c:layout>
        <c:manualLayout>
          <c:xMode val="edge"/>
          <c:yMode val="edge"/>
          <c:x val="0.197625"/>
          <c:y val="9.374999999999999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1357775590551174E-2"/>
          <c:y val="0.14092199803149608"/>
          <c:w val="0.92822555774278215"/>
          <c:h val="0.62739474528605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Projected Responses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Jan-Feb + 82%</c:v>
                </c:pt>
                <c:pt idx="1">
                  <c:v>Mar-Apr +38%</c:v>
                </c:pt>
                <c:pt idx="2">
                  <c:v>May-June +23%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927</c:v>
                </c:pt>
                <c:pt idx="1">
                  <c:v>1109</c:v>
                </c:pt>
                <c:pt idx="2">
                  <c:v>1212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8C-4D98-BB9A-49F0DC2F4DF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 Responses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Jan-Feb + 82%</c:v>
                </c:pt>
                <c:pt idx="1">
                  <c:v>Mar-Apr +38%</c:v>
                </c:pt>
                <c:pt idx="2">
                  <c:v>May-June +23%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1691</c:v>
                </c:pt>
                <c:pt idx="1">
                  <c:v>1515</c:v>
                </c:pt>
                <c:pt idx="2">
                  <c:v>1491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8C-4D98-BB9A-49F0DC2F4D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98571376"/>
        <c:axId val="1298573456"/>
      </c:barChart>
      <c:catAx>
        <c:axId val="1298571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8573456"/>
        <c:crosses val="autoZero"/>
        <c:auto val="1"/>
        <c:lblAlgn val="ctr"/>
        <c:lblOffset val="100"/>
        <c:noMultiLvlLbl val="0"/>
      </c:catAx>
      <c:valAx>
        <c:axId val="1298573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8571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466F6-D605-4180-B850-034638DB67AB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CA6245-246D-45B9-BA66-2BE9234FC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034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17A82E1-205D-46F8-ACEB-CB41D14BB338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ACFF673-7068-40D4-8274-04127F6FB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053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9BC24-6308-4ED8-B3F4-43369D7960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19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9BC24-6308-4ED8-B3F4-43369D7960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098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A2D-D2A6-4855-B938-5D56E5C6A31B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DE68-B15F-49C5-AC06-EA8F85CB060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A2D-D2A6-4855-B938-5D56E5C6A31B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DE68-B15F-49C5-AC06-EA8F85CB06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A2D-D2A6-4855-B938-5D56E5C6A31B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DE68-B15F-49C5-AC06-EA8F85CB06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A2D-D2A6-4855-B938-5D56E5C6A31B}" type="datetimeFigureOut">
              <a:rPr lang="en-US" smtClean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DE68-B15F-49C5-AC06-EA8F85CB06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A2D-D2A6-4855-B938-5D56E5C6A31B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DE68-B15F-49C5-AC06-EA8F85CB060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A2D-D2A6-4855-B938-5D56E5C6A31B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DE68-B15F-49C5-AC06-EA8F85CB06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A2D-D2A6-4855-B938-5D56E5C6A31B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DE68-B15F-49C5-AC06-EA8F85CB060E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A2D-D2A6-4855-B938-5D56E5C6A31B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DE68-B15F-49C5-AC06-EA8F85CB06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A2D-D2A6-4855-B938-5D56E5C6A31B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DE68-B15F-49C5-AC06-EA8F85CB06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A2D-D2A6-4855-B938-5D56E5C6A31B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DE68-B15F-49C5-AC06-EA8F85CB060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A2D-D2A6-4855-B938-5D56E5C6A31B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DE68-B15F-49C5-AC06-EA8F85CB06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rgbClr val="8300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DECDA2D-D2A6-4855-B938-5D56E5C6A31B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6AEDE68-B15F-49C5-AC06-EA8F85CB060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96F0E-A4F0-410D-8C30-216B9B0A12B8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Round Diagonal Corner Rectangle 4"/>
          <p:cNvSpPr/>
          <p:nvPr/>
        </p:nvSpPr>
        <p:spPr>
          <a:xfrm>
            <a:off x="423909" y="609600"/>
            <a:ext cx="7196091" cy="609600"/>
          </a:xfrm>
          <a:prstGeom prst="round2DiagRect">
            <a:avLst/>
          </a:prstGeom>
          <a:solidFill>
            <a:srgbClr val="00457C"/>
          </a:solidFill>
          <a:ln>
            <a:solidFill>
              <a:srgbClr val="0045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endParaRPr lang="en-US" sz="2800" b="1" cap="all" dirty="0">
              <a:ln w="9000" cmpd="sng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46474"/>
            <a:ext cx="3124200" cy="535851"/>
          </a:xfrm>
          <a:prstGeom prst="rect">
            <a:avLst/>
          </a:prstGeom>
        </p:spPr>
      </p:pic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535599726"/>
              </p:ext>
            </p:extLst>
          </p:nvPr>
        </p:nvGraphicFramePr>
        <p:xfrm>
          <a:off x="432536" y="1371601"/>
          <a:ext cx="362802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1202011538"/>
              </p:ext>
            </p:extLst>
          </p:nvPr>
        </p:nvGraphicFramePr>
        <p:xfrm>
          <a:off x="4343401" y="1371602"/>
          <a:ext cx="362802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2220809825"/>
              </p:ext>
            </p:extLst>
          </p:nvPr>
        </p:nvGraphicFramePr>
        <p:xfrm>
          <a:off x="4343400" y="3962401"/>
          <a:ext cx="3628021" cy="2582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62536621"/>
              </p:ext>
            </p:extLst>
          </p:nvPr>
        </p:nvGraphicFramePr>
        <p:xfrm>
          <a:off x="441162" y="3962400"/>
          <a:ext cx="3628021" cy="2582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29075241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96F0E-A4F0-410D-8C30-216B9B0A12B8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ound Diagonal Corner Rectangle 4"/>
          <p:cNvSpPr/>
          <p:nvPr/>
        </p:nvSpPr>
        <p:spPr>
          <a:xfrm>
            <a:off x="453494" y="685800"/>
            <a:ext cx="8229600" cy="768163"/>
          </a:xfrm>
          <a:prstGeom prst="round2DiagRect">
            <a:avLst/>
          </a:prstGeom>
          <a:solidFill>
            <a:srgbClr val="00457C"/>
          </a:solidFill>
          <a:ln>
            <a:solidFill>
              <a:srgbClr val="0045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801955"/>
            <a:ext cx="3124200" cy="535851"/>
          </a:xfrm>
          <a:prstGeom prst="rect">
            <a:avLst/>
          </a:prstGeom>
        </p:spPr>
      </p:pic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3286475213"/>
              </p:ext>
            </p:extLst>
          </p:nvPr>
        </p:nvGraphicFramePr>
        <p:xfrm>
          <a:off x="1727016" y="4160801"/>
          <a:ext cx="5598513" cy="2620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942487536"/>
              </p:ext>
            </p:extLst>
          </p:nvPr>
        </p:nvGraphicFramePr>
        <p:xfrm>
          <a:off x="1727015" y="1515360"/>
          <a:ext cx="5598513" cy="2620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04563908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1">
      <a:dk1>
        <a:srgbClr val="262D35"/>
      </a:dk1>
      <a:lt1>
        <a:srgbClr val="FFFFFF"/>
      </a:lt1>
      <a:dk2>
        <a:srgbClr val="FFFFFF"/>
      </a:dk2>
      <a:lt2>
        <a:srgbClr val="F3F2DC"/>
      </a:lt2>
      <a:accent1>
        <a:srgbClr val="86A13C"/>
      </a:accent1>
      <a:accent2>
        <a:srgbClr val="00457C"/>
      </a:accent2>
      <a:accent3>
        <a:srgbClr val="264C72"/>
      </a:accent3>
      <a:accent4>
        <a:srgbClr val="FF6600"/>
      </a:accent4>
      <a:accent5>
        <a:srgbClr val="293039"/>
      </a:accent5>
      <a:accent6>
        <a:srgbClr val="93B7DB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11226</TotalTime>
  <Words>85</Words>
  <Application>Microsoft Office PowerPoint</Application>
  <PresentationFormat>On-screen Show (4:3)</PresentationFormat>
  <Paragraphs>13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Clarity</vt:lpstr>
      <vt:lpstr>PowerPoint Presentation</vt:lpstr>
      <vt:lpstr>PowerPoint Presentation</vt:lpstr>
    </vt:vector>
  </TitlesOfParts>
  <Company>Feeding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Aramelle Wheeler</dc:creator>
  <cp:lastModifiedBy>Lori D'Amico</cp:lastModifiedBy>
  <cp:revision>195</cp:revision>
  <cp:lastPrinted>2014-02-10T17:57:09Z</cp:lastPrinted>
  <dcterms:created xsi:type="dcterms:W3CDTF">2014-02-05T21:09:55Z</dcterms:created>
  <dcterms:modified xsi:type="dcterms:W3CDTF">2021-07-19T14:46:19Z</dcterms:modified>
</cp:coreProperties>
</file>